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  <p:sldId id="269" r:id="rId5"/>
    <p:sldId id="261" r:id="rId6"/>
    <p:sldId id="270" r:id="rId7"/>
    <p:sldId id="260" r:id="rId8"/>
    <p:sldId id="266" r:id="rId9"/>
    <p:sldId id="267" r:id="rId10"/>
    <p:sldId id="263" r:id="rId11"/>
    <p:sldId id="26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5FA6F5B-B39F-4692-92EF-D35ACBB9366E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CB3E028-F31F-43E6-A2F8-B4D5E0628773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233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6F5B-B39F-4692-92EF-D35ACBB9366E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E028-F31F-43E6-A2F8-B4D5E062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015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6F5B-B39F-4692-92EF-D35ACBB9366E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E028-F31F-43E6-A2F8-B4D5E0628773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887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6F5B-B39F-4692-92EF-D35ACBB9366E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E028-F31F-43E6-A2F8-B4D5E062877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450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6F5B-B39F-4692-92EF-D35ACBB9366E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E028-F31F-43E6-A2F8-B4D5E062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542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6F5B-B39F-4692-92EF-D35ACBB9366E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E028-F31F-43E6-A2F8-B4D5E0628773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3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6F5B-B39F-4692-92EF-D35ACBB9366E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E028-F31F-43E6-A2F8-B4D5E0628773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854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6F5B-B39F-4692-92EF-D35ACBB9366E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E028-F31F-43E6-A2F8-B4D5E0628773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537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6F5B-B39F-4692-92EF-D35ACBB9366E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E028-F31F-43E6-A2F8-B4D5E0628773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557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6F5B-B39F-4692-92EF-D35ACBB9366E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E028-F31F-43E6-A2F8-B4D5E062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75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6F5B-B39F-4692-92EF-D35ACBB9366E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E028-F31F-43E6-A2F8-B4D5E0628773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640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6F5B-B39F-4692-92EF-D35ACBB9366E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E028-F31F-43E6-A2F8-B4D5E062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497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6F5B-B39F-4692-92EF-D35ACBB9366E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E028-F31F-43E6-A2F8-B4D5E0628773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778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6F5B-B39F-4692-92EF-D35ACBB9366E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E028-F31F-43E6-A2F8-B4D5E0628773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64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6F5B-B39F-4692-92EF-D35ACBB9366E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E028-F31F-43E6-A2F8-B4D5E062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85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6F5B-B39F-4692-92EF-D35ACBB9366E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E028-F31F-43E6-A2F8-B4D5E0628773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960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6F5B-B39F-4692-92EF-D35ACBB9366E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E028-F31F-43E6-A2F8-B4D5E062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84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5FA6F5B-B39F-4692-92EF-D35ACBB9366E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CB3E028-F31F-43E6-A2F8-B4D5E0628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08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jpe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12" Type="http://schemas.openxmlformats.org/officeDocument/2006/relationships/image" Target="../media/image58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0717" y="491706"/>
            <a:ext cx="10972800" cy="307963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Функциональная грамотность,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медиа </a:t>
            </a:r>
            <a:r>
              <a:rPr lang="ru-RU" b="1" dirty="0" smtClean="0"/>
              <a:t>грамотность, </a:t>
            </a:r>
            <a:r>
              <a:rPr lang="ru-RU" b="1" dirty="0" smtClean="0"/>
              <a:t>	информационная культура </a:t>
            </a:r>
            <a:br>
              <a:rPr lang="ru-RU" b="1" dirty="0" smtClean="0"/>
            </a:br>
            <a:r>
              <a:rPr lang="ru-RU" b="1" dirty="0" smtClean="0"/>
              <a:t>личности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5189" y="4373592"/>
            <a:ext cx="9565105" cy="140156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r>
              <a:rPr lang="ru-RU" b="1" i="1" dirty="0"/>
              <a:t>И</a:t>
            </a:r>
            <a:r>
              <a:rPr lang="ru-RU" b="1" i="1" dirty="0" smtClean="0"/>
              <a:t>з </a:t>
            </a:r>
            <a:r>
              <a:rPr lang="ru-RU" b="1" i="1" dirty="0" smtClean="0"/>
              <a:t>30-летнего опыта </a:t>
            </a:r>
            <a:r>
              <a:rPr lang="ru-RU" b="1" i="1" dirty="0" smtClean="0"/>
              <a:t>работы  молодежной общественной организации МАНЖ</a:t>
            </a:r>
          </a:p>
          <a:p>
            <a:r>
              <a:rPr lang="ru-RU" b="1" i="1" dirty="0"/>
              <a:t>Муниципальное общеобразовательное </a:t>
            </a:r>
            <a:r>
              <a:rPr lang="ru-RU" b="1" i="1" dirty="0" smtClean="0"/>
              <a:t>учреждение</a:t>
            </a:r>
          </a:p>
          <a:p>
            <a:r>
              <a:rPr lang="ru-RU" b="1" i="1" dirty="0" smtClean="0"/>
              <a:t> «</a:t>
            </a:r>
            <a:r>
              <a:rPr lang="ru-RU" b="1" i="1" dirty="0"/>
              <a:t>Лицей №1 пос. Львовский» </a:t>
            </a:r>
          </a:p>
        </p:txBody>
      </p:sp>
    </p:spTree>
    <p:extLst>
      <p:ext uri="{BB962C8B-B14F-4D97-AF65-F5344CB8AC3E}">
        <p14:creationId xmlns:p14="http://schemas.microsoft.com/office/powerpoint/2010/main" val="269646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2979" y="1747659"/>
            <a:ext cx="1749066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Подготовить к публикации Альманах  «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</a:rPr>
              <a:t>Ундервунд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. Тонкий литературный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журнал»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923" y="2795933"/>
            <a:ext cx="2324674" cy="3286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5" b="6423"/>
          <a:stretch/>
        </p:blipFill>
        <p:spPr>
          <a:xfrm>
            <a:off x="9513245" y="3687395"/>
            <a:ext cx="2482210" cy="31572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06" y="1566056"/>
            <a:ext cx="2297409" cy="32570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590" y="1566056"/>
            <a:ext cx="2250887" cy="19733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1"/>
          <a:stretch/>
        </p:blipFill>
        <p:spPr>
          <a:xfrm>
            <a:off x="7174734" y="3848800"/>
            <a:ext cx="1958954" cy="22992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245" y="196442"/>
            <a:ext cx="2482210" cy="3490953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526211" y="399629"/>
            <a:ext cx="9092242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3400"/>
              </a:lnSpc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 работы МАНЖ. 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Постановка и решение конкретных  задач</a:t>
            </a:r>
            <a:endParaRPr lang="ru-RU" sz="36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6637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82" y="151994"/>
            <a:ext cx="1782417" cy="2673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121" y="1446485"/>
            <a:ext cx="1802084" cy="23975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645" y="2895332"/>
            <a:ext cx="1765854" cy="26487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16" y="3663723"/>
            <a:ext cx="2220329" cy="29604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6"/>
          <a:stretch/>
        </p:blipFill>
        <p:spPr>
          <a:xfrm>
            <a:off x="6022887" y="3668976"/>
            <a:ext cx="1732109" cy="29807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177" y="3621805"/>
            <a:ext cx="3770482" cy="15375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157" y="4941435"/>
            <a:ext cx="2294475" cy="12618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59" y="1572741"/>
            <a:ext cx="3575586" cy="20112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0" b="5177"/>
          <a:stretch/>
        </p:blipFill>
        <p:spPr>
          <a:xfrm>
            <a:off x="5717146" y="1606645"/>
            <a:ext cx="1914763" cy="19465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0"/>
          <a:stretch/>
        </p:blipFill>
        <p:spPr>
          <a:xfrm>
            <a:off x="3936051" y="1572741"/>
            <a:ext cx="1623785" cy="20433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b="14628"/>
          <a:stretch/>
        </p:blipFill>
        <p:spPr>
          <a:xfrm>
            <a:off x="4804856" y="3919605"/>
            <a:ext cx="1380901" cy="22185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899" y="5624069"/>
            <a:ext cx="1831229" cy="11583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3518" y="3718946"/>
            <a:ext cx="19383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Историко-краеведческий проект «Мемориалы Львовской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». Журналистское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расследование. И причем здесь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Пифагор?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526211" y="365125"/>
            <a:ext cx="9655434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3400"/>
              </a:lnSpc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 работы МАНЖ. 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Постановка и решение конкретных  задач</a:t>
            </a:r>
            <a:endParaRPr lang="ru-RU" sz="36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6144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534879" y="1782842"/>
            <a:ext cx="20984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Функциональная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грамотность    </a:t>
            </a:r>
          </a:p>
          <a:p>
            <a:pPr algn="ctr"/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Способность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применять приобретённые знания, 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умения 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и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навыки 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для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решения жизненных 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задач 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различных сферах.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90758" y="1782842"/>
            <a:ext cx="20951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Медиа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грамотность    </a:t>
            </a:r>
          </a:p>
          <a:p>
            <a:pPr algn="ctr"/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Умение 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правильно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ориентироваться 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 информационных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потоках,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свободно ощущать себя в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медиасреде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71647" y="1782842"/>
            <a:ext cx="2314490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Информационная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культура 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700" dirty="0">
                <a:solidFill>
                  <a:schemeClr val="accent1">
                    <a:lumMod val="75000"/>
                  </a:schemeClr>
                </a:solidFill>
              </a:rPr>
              <a:t>  С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</a:rPr>
              <a:t>овокупность </a:t>
            </a:r>
            <a:r>
              <a:rPr lang="ru-RU" sz="1700" dirty="0">
                <a:solidFill>
                  <a:schemeClr val="accent1">
                    <a:lumMod val="75000"/>
                  </a:schemeClr>
                </a:solidFill>
              </a:rPr>
              <a:t>умений и навыков грамотного взаимодействия с информационными 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</a:rPr>
              <a:t>технологиями, умение </a:t>
            </a:r>
            <a:r>
              <a:rPr lang="ru-RU" sz="1700" dirty="0">
                <a:solidFill>
                  <a:schemeClr val="accent1">
                    <a:lumMod val="75000"/>
                  </a:schemeClr>
                </a:solidFill>
              </a:rPr>
              <a:t>воспользоваться необходимыми 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</a:rPr>
              <a:t>ресурсами, </a:t>
            </a:r>
            <a:r>
              <a:rPr lang="ru-RU" sz="1700" dirty="0">
                <a:solidFill>
                  <a:schemeClr val="accent1">
                    <a:lumMod val="75000"/>
                  </a:schemeClr>
                </a:solidFill>
              </a:rPr>
              <a:t>новейшими техническими средствами для 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</a:rPr>
              <a:t>получения, обработки </a:t>
            </a:r>
            <a:r>
              <a:rPr lang="ru-RU" sz="1700" dirty="0">
                <a:solidFill>
                  <a:schemeClr val="accent1">
                    <a:lumMod val="75000"/>
                  </a:schemeClr>
                </a:solidFill>
              </a:rPr>
              <a:t>и 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</a:rPr>
              <a:t>систематизации информации.</a:t>
            </a:r>
            <a:endParaRPr lang="ru-RU" sz="17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13" y="284673"/>
            <a:ext cx="5124933" cy="62531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147382" y="143492"/>
            <a:ext cx="5554911" cy="534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Основные </a:t>
            </a:r>
            <a:r>
              <a:rPr lang="ru-RU" sz="2400" b="1" dirty="0" smtClean="0"/>
              <a:t>понятия </a:t>
            </a:r>
            <a:endParaRPr lang="ru-RU" sz="2400" b="1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6694098" y="724619"/>
            <a:ext cx="629728" cy="5493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8344745" y="724619"/>
            <a:ext cx="655608" cy="5403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10506974" y="766924"/>
            <a:ext cx="621102" cy="507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33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535" y="503424"/>
            <a:ext cx="5891841" cy="1052649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МАНЖ. Что это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такое?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54" y="1380571"/>
            <a:ext cx="1873970" cy="24996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4"/>
          <a:stretch/>
        </p:blipFill>
        <p:spPr>
          <a:xfrm>
            <a:off x="731654" y="3991365"/>
            <a:ext cx="2484407" cy="21672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00" y="1380571"/>
            <a:ext cx="2997424" cy="24996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5"/>
          <a:stretch/>
        </p:blipFill>
        <p:spPr>
          <a:xfrm>
            <a:off x="3315002" y="3991365"/>
            <a:ext cx="2766622" cy="21672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2"/>
          <a:stretch/>
        </p:blipFill>
        <p:spPr>
          <a:xfrm>
            <a:off x="7136722" y="2228309"/>
            <a:ext cx="1872289" cy="16519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50" y="688983"/>
            <a:ext cx="1472028" cy="14720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376" y="688983"/>
            <a:ext cx="2923646" cy="14693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9600" y="2218497"/>
            <a:ext cx="1293204" cy="16617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/>
          <a:srcRect t="2104" r="5562" b="3225"/>
          <a:stretch/>
        </p:blipFill>
        <p:spPr>
          <a:xfrm>
            <a:off x="6152990" y="3996739"/>
            <a:ext cx="2856021" cy="21619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07951" y="2228309"/>
            <a:ext cx="2425506" cy="393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6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"/>
          <a:stretch/>
        </p:blipFill>
        <p:spPr>
          <a:xfrm>
            <a:off x="312822" y="153820"/>
            <a:ext cx="11562346" cy="6537907"/>
          </a:xfrm>
        </p:spPr>
      </p:pic>
    </p:spTree>
    <p:extLst>
      <p:ext uri="{BB962C8B-B14F-4D97-AF65-F5344CB8AC3E}">
        <p14:creationId xmlns:p14="http://schemas.microsoft.com/office/powerpoint/2010/main" val="76336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211" y="365125"/>
            <a:ext cx="8134796" cy="1325563"/>
          </a:xfrm>
        </p:spPr>
        <p:txBody>
          <a:bodyPr>
            <a:normAutofit fontScale="90000"/>
          </a:bodyPr>
          <a:lstStyle/>
          <a:p>
            <a:pPr>
              <a:lnSpc>
                <a:spcPts val="3400"/>
              </a:lnSpc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 работы МАНЖ. 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Постановка и решение конкретных 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</a:t>
            </a:r>
            <a:endParaRPr lang="ru-RU" sz="36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205" y="1768322"/>
            <a:ext cx="17850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Подготовка фотовыставки «Мир глазами Молодых журналистов» Выставки: Выставочный зал в г Подольске, Московской  областной Думе, в Центральном Доме Журналистов, в Русском Доме в Варшаве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8924" y="4664642"/>
            <a:ext cx="2729628" cy="12456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495" y="5533713"/>
            <a:ext cx="3798137" cy="9022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375" y="645578"/>
            <a:ext cx="2813246" cy="18754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375" y="2602206"/>
            <a:ext cx="2845100" cy="18967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558" y="3608800"/>
            <a:ext cx="3203053" cy="22151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83" y="1403902"/>
            <a:ext cx="2794423" cy="24916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701" y="3719347"/>
            <a:ext cx="3107223" cy="22655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580" y="1458219"/>
            <a:ext cx="3014597" cy="20960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30518" y="3090352"/>
            <a:ext cx="30550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Выставочный зал Подольск</a:t>
            </a:r>
            <a:endParaRPr lang="ru-RU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35267" y="3277275"/>
            <a:ext cx="1683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Московская областная Дума</a:t>
            </a:r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81064" y="5056547"/>
            <a:ext cx="2215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Центральный Дом журналистов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13325" y="5449821"/>
            <a:ext cx="289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Русский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 Варшава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3413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05" y="204537"/>
            <a:ext cx="11711863" cy="6499942"/>
          </a:xfrm>
        </p:spPr>
      </p:pic>
    </p:spTree>
    <p:extLst>
      <p:ext uri="{BB962C8B-B14F-4D97-AF65-F5344CB8AC3E}">
        <p14:creationId xmlns:p14="http://schemas.microsoft.com/office/powerpoint/2010/main" val="2078320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90113" y="2451041"/>
            <a:ext cx="219111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Издание альбома военкора, посвященного жителю поселка, военному корреспонденту ТАСС –   Павлу Штыренко. Презентация на Международной книжной ярмарке и в Центральном доме журналистов.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8" r="14831"/>
          <a:stretch/>
        </p:blipFill>
        <p:spPr>
          <a:xfrm>
            <a:off x="7975285" y="3987873"/>
            <a:ext cx="3572648" cy="22411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285" y="1745908"/>
            <a:ext cx="3572648" cy="23614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783" y="1994308"/>
            <a:ext cx="5244944" cy="3901652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526210" y="416881"/>
            <a:ext cx="10903789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3400"/>
              </a:lnSpc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 работы МАНЖ. 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Постановка и решение конкретных  задач</a:t>
            </a:r>
            <a:endParaRPr lang="ru-RU" sz="36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0367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/>
          <a:stretch/>
        </p:blipFill>
        <p:spPr>
          <a:xfrm>
            <a:off x="129865" y="450252"/>
            <a:ext cx="3873260" cy="29103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234" y="464683"/>
            <a:ext cx="3869618" cy="29103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961" y="450252"/>
            <a:ext cx="3740841" cy="2939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707" y="3483046"/>
            <a:ext cx="3876145" cy="30190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1" y="3483046"/>
            <a:ext cx="3902996" cy="29909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961" y="3483046"/>
            <a:ext cx="3799128" cy="299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00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3917" y="467276"/>
            <a:ext cx="10954109" cy="1303867"/>
          </a:xfrm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Издание альбома </a:t>
            </a: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военкора. Презентация </a:t>
            </a: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альбома </a:t>
            </a:r>
            <a:b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 </a:t>
            </a: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Союзе журналистов и на Международной книжной </a:t>
            </a: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ярмарке</a:t>
            </a:r>
            <a:endParaRPr lang="ru-RU" sz="3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0114" y="1569113"/>
            <a:ext cx="3854827" cy="27215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776" y="1711561"/>
            <a:ext cx="3778655" cy="26126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77" y="4300235"/>
            <a:ext cx="4573066" cy="23295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8652" y="4036568"/>
            <a:ext cx="3861591" cy="28808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1089" y="3971649"/>
            <a:ext cx="3990911" cy="301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750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367</TotalTime>
  <Words>181</Words>
  <Application>Microsoft Office PowerPoint</Application>
  <PresentationFormat>Широкоэкранный</PresentationFormat>
  <Paragraphs>35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Garamond</vt:lpstr>
      <vt:lpstr>Натуральные материалы</vt:lpstr>
      <vt:lpstr>Функциональная грамотность,  медиа грамотность,  информационная культура  личности</vt:lpstr>
      <vt:lpstr>Презентация PowerPoint</vt:lpstr>
      <vt:lpstr>МАНЖ. Что это такое?</vt:lpstr>
      <vt:lpstr>Презентация PowerPoint</vt:lpstr>
      <vt:lpstr>Опыт работы МАНЖ.  Постановка и решение конкретных  задач</vt:lpstr>
      <vt:lpstr>Презентация PowerPoint</vt:lpstr>
      <vt:lpstr>Презентация PowerPoint</vt:lpstr>
      <vt:lpstr>Презентация PowerPoint</vt:lpstr>
      <vt:lpstr>Издание альбома военкора. Презентация альбома  в  Союзе журналистов и на Международной книжной ярмарке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Функциональная грамотность, медиа грамотность, информационная культура личности</dc:title>
  <dc:creator>GR</dc:creator>
  <cp:lastModifiedBy>GR</cp:lastModifiedBy>
  <cp:revision>76</cp:revision>
  <dcterms:created xsi:type="dcterms:W3CDTF">2023-04-21T12:50:28Z</dcterms:created>
  <dcterms:modified xsi:type="dcterms:W3CDTF">2023-04-23T15:13:41Z</dcterms:modified>
</cp:coreProperties>
</file>